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5"/>
  </p:notesMasterIdLst>
  <p:sldIdLst>
    <p:sldId id="278" r:id="rId5"/>
    <p:sldId id="279" r:id="rId6"/>
    <p:sldId id="280" r:id="rId7"/>
    <p:sldId id="281" r:id="rId8"/>
    <p:sldId id="283" r:id="rId9"/>
    <p:sldId id="282" r:id="rId10"/>
    <p:sldId id="284" r:id="rId11"/>
    <p:sldId id="285" r:id="rId12"/>
    <p:sldId id="286" r:id="rId13"/>
    <p:sldId id="28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>
        <p:scale>
          <a:sx n="85" d="100"/>
          <a:sy n="85" d="100"/>
        </p:scale>
        <p:origin x="180" y="-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12/14/2020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xmlns="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12/14/2020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12/14/2020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12/14/2020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12/14/2020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12/14/2020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xmlns="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xmlns="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xmlns="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12/14/2020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xmlns="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xmlns="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12/14/2020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xmlns="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8A1C807-B9AD-4C9B-BF9F-60F03428998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xmlns="" id="{FE469E50-3893-4ED6-92BA-2985C32B0C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/>
              <a:t>CAPSTONE PROJECT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dirty="0"/>
              <a:t>BATTLE OF THE NEIGHBOURHOODS- </a:t>
            </a:r>
          </a:p>
          <a:p>
            <a:pPr algn="l"/>
            <a:r>
              <a:rPr lang="en-US" sz="2300" i="1" dirty="0"/>
              <a:t>NEW YORK , CANADA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CONCLUSION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effectLst/>
            </a:endParaRPr>
          </a:p>
          <a:p>
            <a:endParaRPr lang="en-US" dirty="0">
              <a:effectLst/>
            </a:endParaRPr>
          </a:p>
          <a:p>
            <a:r>
              <a:rPr lang="en-US" b="1" i="1" dirty="0" smtClean="0">
                <a:effectLst/>
              </a:rPr>
              <a:t>Per </a:t>
            </a:r>
            <a:r>
              <a:rPr lang="en-US" b="1" i="1" dirty="0">
                <a:effectLst/>
              </a:rPr>
              <a:t>the results gained, we can deduce or gather that if a traveler prefers to explore more restaurants and food vendors than tour; Toronto is the better option, however if site seeing and tourist is the paramount reason an individual is motivated to travel by, New York would be a better option due to the larger amount of tourist sites there.</a:t>
            </a:r>
            <a:endParaRPr lang="en-GH" b="1" i="1" dirty="0">
              <a:effectLst/>
            </a:endParaRPr>
          </a:p>
          <a:p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480719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xmlns="" id="{0EF2A0DA-AE81-4A45-972E-646AC2870C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2B2D6DE-C9B5-4678-91EF-77E85F2350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0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xmlns="" id="{B536FA4E-0152-4E27-91DA-0FC22D1846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xmlns="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algn="ctr"/>
            <a:r>
              <a:rPr lang="en-US" sz="2400" b="1" u="sng" dirty="0" smtClean="0">
                <a:effectLst/>
              </a:rPr>
              <a:t>BACKGROUND</a:t>
            </a:r>
          </a:p>
          <a:p>
            <a:pPr algn="ctr"/>
            <a:r>
              <a:rPr lang="en-GH" sz="2400" b="1" dirty="0" smtClean="0">
                <a:effectLst/>
              </a:rPr>
              <a:t>With </a:t>
            </a:r>
            <a:r>
              <a:rPr lang="en-GH" sz="2400" b="1" dirty="0">
                <a:effectLst/>
              </a:rPr>
              <a:t>a large number of people who want to travel and visit places abroad, but with limited funds, it's imperative </a:t>
            </a:r>
            <a:r>
              <a:rPr lang="en-US" sz="2400" b="1" dirty="0">
                <a:effectLst/>
              </a:rPr>
              <a:t>that they</a:t>
            </a:r>
            <a:r>
              <a:rPr lang="en-GH" sz="2400" b="1" dirty="0">
                <a:effectLst/>
              </a:rPr>
              <a:t> to gain useful data and analysis to aid them pick the best location to visit, according to their preferences. </a:t>
            </a:r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5ED678-8D13-44BF-BE71-5CF84E43D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BACKGROUND CONT.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151D7C-D6D7-4581-B319-38901CF65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effectLst/>
            </a:endParaRPr>
          </a:p>
          <a:p>
            <a:endParaRPr lang="en-US" dirty="0">
              <a:effectLst/>
            </a:endParaRPr>
          </a:p>
          <a:p>
            <a:endParaRPr lang="en-US" dirty="0" smtClean="0">
              <a:effectLst/>
            </a:endParaRPr>
          </a:p>
          <a:p>
            <a:endParaRPr lang="en-US" dirty="0">
              <a:effectLst/>
            </a:endParaRPr>
          </a:p>
          <a:p>
            <a:r>
              <a:rPr lang="en-US" dirty="0" smtClean="0">
                <a:effectLst/>
              </a:rPr>
              <a:t>Most </a:t>
            </a:r>
            <a:r>
              <a:rPr lang="en-US" dirty="0">
                <a:effectLst/>
              </a:rPr>
              <a:t>travelers in Africa like to tour America at least once in their lifetime, however, new information circulating here is that Canada is also a great destination for tour.                                                                              </a:t>
            </a:r>
            <a:endParaRPr lang="en-GH" dirty="0">
              <a:effectLst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64F1B85-3814-4843-AFA0-116816247C8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0670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PURPOSE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effectLst/>
            </a:endParaRPr>
          </a:p>
          <a:p>
            <a:endParaRPr lang="en-US" dirty="0">
              <a:effectLst/>
            </a:endParaRPr>
          </a:p>
          <a:p>
            <a:r>
              <a:rPr lang="en-US" dirty="0" smtClean="0">
                <a:effectLst/>
              </a:rPr>
              <a:t>The </a:t>
            </a:r>
            <a:r>
              <a:rPr lang="en-US" dirty="0">
                <a:effectLst/>
              </a:rPr>
              <a:t>purpose of this project is to compare/contrast various services individually found in these two countries, focusing on two financial cities within them. i.e., New York- America, Toronto- Canada. Services that will be compared will be things like restaurants, and the number of tourist sites.</a:t>
            </a:r>
            <a:endParaRPr lang="en-GH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27612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2400" i="1" dirty="0" smtClean="0"/>
              <a:t>NOTES</a:t>
            </a:r>
            <a:endParaRPr lang="en-US" sz="2400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6900" indent="0" algn="ctr">
              <a:buNone/>
            </a:pPr>
            <a:r>
              <a:rPr lang="en-US" b="1" dirty="0" smtClean="0"/>
              <a:t>DATA</a:t>
            </a:r>
          </a:p>
          <a:p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Information </a:t>
            </a:r>
            <a:r>
              <a:rPr lang="en-US" dirty="0">
                <a:effectLst/>
              </a:rPr>
              <a:t>and analysis will be gained directly from Foursquare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6900" indent="0" algn="ctr">
              <a:buNone/>
            </a:pPr>
            <a:r>
              <a:rPr lang="en-US" b="1" dirty="0" smtClean="0"/>
              <a:t>METHODOLOGY</a:t>
            </a:r>
            <a:endParaRPr lang="en-US" b="1" dirty="0"/>
          </a:p>
          <a:p>
            <a:pPr marL="36900" indent="0" algn="ctr">
              <a:buNone/>
            </a:pPr>
            <a:r>
              <a:rPr lang="en-US" dirty="0">
                <a:effectLst/>
              </a:rPr>
              <a:t>I used Pandas and </a:t>
            </a:r>
            <a:r>
              <a:rPr lang="en-US" dirty="0" err="1">
                <a:effectLst/>
              </a:rPr>
              <a:t>NumPy</a:t>
            </a:r>
            <a:r>
              <a:rPr lang="en-US" dirty="0">
                <a:effectLst/>
              </a:rPr>
              <a:t> libraries mainly for the analysis. Also, folium was using in aiding visualization the areas in the form of maps. </a:t>
            </a:r>
            <a:endParaRPr lang="en-GH" dirty="0">
              <a:effectLst/>
            </a:endParaRPr>
          </a:p>
          <a:p>
            <a:pPr marL="36900" indent="0" algn="ctr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33178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SUMMARY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After the data analysis procedures performed in Jupyter Notebook, the maps above were generated. From careful observation of the map and </a:t>
            </a:r>
            <a:r>
              <a:rPr lang="en-US" dirty="0">
                <a:effectLst/>
              </a:rPr>
              <a:t>P</a:t>
            </a:r>
            <a:r>
              <a:rPr lang="en-US" dirty="0" smtClean="0">
                <a:effectLst/>
              </a:rPr>
              <a:t>anda data frames</a:t>
            </a:r>
            <a:r>
              <a:rPr lang="en-US" dirty="0">
                <a:effectLst/>
              </a:rPr>
              <a:t>, it can be observed that:</a:t>
            </a:r>
            <a:endParaRPr lang="en-GH" dirty="0">
              <a:effectLst/>
            </a:endParaRPr>
          </a:p>
          <a:p>
            <a:pPr lvl="0"/>
            <a:r>
              <a:rPr lang="en-US" dirty="0">
                <a:effectLst/>
              </a:rPr>
              <a:t>Toronto had a larger number of restaurants than New York.</a:t>
            </a:r>
            <a:endParaRPr lang="en-GH" dirty="0">
              <a:effectLst/>
            </a:endParaRPr>
          </a:p>
          <a:p>
            <a:pPr lvl="0"/>
            <a:r>
              <a:rPr lang="en-US" dirty="0">
                <a:effectLst/>
              </a:rPr>
              <a:t>New York on the other hand had a significant amount of tourist sites than Toronto.</a:t>
            </a:r>
            <a:endParaRPr lang="en-GH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364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400" b="1" i="1" dirty="0" smtClean="0">
                <a:solidFill>
                  <a:schemeClr val="accent2">
                    <a:lumMod val="75000"/>
                  </a:schemeClr>
                </a:solidFill>
              </a:rPr>
              <a:t>NEW YORK</a:t>
            </a:r>
            <a:endParaRPr lang="en-US" sz="24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TOURIST SITES</a:t>
            </a:r>
            <a:endParaRPr lang="en-US" b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2" t="37044" r="3013" b="10065"/>
          <a:stretch/>
        </p:blipFill>
        <p:spPr>
          <a:xfrm>
            <a:off x="1387093" y="2822750"/>
            <a:ext cx="4082603" cy="2470467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 smtClean="0"/>
              <a:t>RESTAURANTS</a:t>
            </a:r>
            <a:endParaRPr lang="en-US" b="1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6" t="29421" r="4362" b="10676"/>
          <a:stretch/>
        </p:blipFill>
        <p:spPr>
          <a:xfrm>
            <a:off x="6724534" y="2822749"/>
            <a:ext cx="4056845" cy="2575776"/>
          </a:xfrm>
        </p:spPr>
      </p:pic>
    </p:spTree>
    <p:extLst>
      <p:ext uri="{BB962C8B-B14F-4D97-AF65-F5344CB8AC3E}">
        <p14:creationId xmlns:p14="http://schemas.microsoft.com/office/powerpoint/2010/main" val="547390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400" b="1" i="1" dirty="0" smtClean="0">
                <a:solidFill>
                  <a:schemeClr val="accent2">
                    <a:lumMod val="75000"/>
                  </a:schemeClr>
                </a:solidFill>
              </a:rPr>
              <a:t>TORONTO</a:t>
            </a:r>
            <a:endParaRPr lang="en-US" sz="24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TOURIST SITES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3" t="34160" r="3013" b="7179"/>
          <a:stretch/>
        </p:blipFill>
        <p:spPr>
          <a:xfrm>
            <a:off x="1419291" y="3026133"/>
            <a:ext cx="4018208" cy="2395471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RESTAURANTS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1" t="29544" r="2694" b="11991"/>
          <a:stretch/>
        </p:blipFill>
        <p:spPr>
          <a:xfrm>
            <a:off x="6542465" y="3026133"/>
            <a:ext cx="4197055" cy="2395470"/>
          </a:xfrm>
        </p:spPr>
      </p:pic>
    </p:spTree>
    <p:extLst>
      <p:ext uri="{BB962C8B-B14F-4D97-AF65-F5344CB8AC3E}">
        <p14:creationId xmlns:p14="http://schemas.microsoft.com/office/powerpoint/2010/main" val="1444675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SUMMARY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After the data analysis procedures performed in Jupyter Notebook, the maps above were generated. From careful observation of the map and panda </a:t>
            </a:r>
            <a:r>
              <a:rPr lang="en-US" dirty="0" err="1">
                <a:effectLst/>
              </a:rPr>
              <a:t>dataframes</a:t>
            </a:r>
            <a:r>
              <a:rPr lang="en-US" dirty="0">
                <a:effectLst/>
              </a:rPr>
              <a:t>, it can be observed that:</a:t>
            </a:r>
            <a:endParaRPr lang="en-GH" dirty="0">
              <a:effectLst/>
            </a:endParaRPr>
          </a:p>
          <a:p>
            <a:pPr lvl="0"/>
            <a:r>
              <a:rPr lang="en-US" dirty="0">
                <a:effectLst/>
              </a:rPr>
              <a:t>Toronto had a larger number of restaurants than New York.</a:t>
            </a:r>
            <a:endParaRPr lang="en-GH" dirty="0">
              <a:effectLst/>
            </a:endParaRPr>
          </a:p>
          <a:p>
            <a:pPr lvl="0"/>
            <a:r>
              <a:rPr lang="en-US" dirty="0">
                <a:effectLst/>
              </a:rPr>
              <a:t>New York on the other hand had a significant amount of tourist sites than Toronto.</a:t>
            </a:r>
            <a:endParaRPr lang="en-GH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5377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{B5A6EDF4-3B26-41F0-8E5F-5A5C2A441E5F}tf55705232_win32</Template>
  <TotalTime>25</TotalTime>
  <Words>381</Words>
  <Application>Microsoft Office PowerPoint</Application>
  <PresentationFormat>Widescreen</PresentationFormat>
  <Paragraphs>41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Goudy Old Style</vt:lpstr>
      <vt:lpstr>Trebuchet MS</vt:lpstr>
      <vt:lpstr>Wingdings 2</vt:lpstr>
      <vt:lpstr>SlateVTI</vt:lpstr>
      <vt:lpstr>CAPSTONE PROJECT </vt:lpstr>
      <vt:lpstr> </vt:lpstr>
      <vt:lpstr>BACKGROUND CONT.</vt:lpstr>
      <vt:lpstr>PURPOSE</vt:lpstr>
      <vt:lpstr>NOTES</vt:lpstr>
      <vt:lpstr>SUMMARY</vt:lpstr>
      <vt:lpstr>NEW YORK</vt:lpstr>
      <vt:lpstr>TORONTO</vt:lpstr>
      <vt:lpstr>SUMMARY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</dc:title>
  <dc:creator>DR</dc:creator>
  <cp:lastModifiedBy>DR</cp:lastModifiedBy>
  <cp:revision>4</cp:revision>
  <dcterms:created xsi:type="dcterms:W3CDTF">2020-12-13T21:18:59Z</dcterms:created>
  <dcterms:modified xsi:type="dcterms:W3CDTF">2020-12-14T20:55:42Z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